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67" r:id="rId2"/>
    <p:sldId id="287" r:id="rId3"/>
    <p:sldId id="288" r:id="rId4"/>
    <p:sldId id="286" r:id="rId5"/>
    <p:sldId id="268" r:id="rId6"/>
    <p:sldId id="256" r:id="rId7"/>
    <p:sldId id="257" r:id="rId8"/>
    <p:sldId id="258" r:id="rId9"/>
    <p:sldId id="259" r:id="rId10"/>
    <p:sldId id="260" r:id="rId11"/>
    <p:sldId id="265" r:id="rId12"/>
    <p:sldId id="263" r:id="rId13"/>
    <p:sldId id="282" r:id="rId14"/>
    <p:sldId id="264" r:id="rId15"/>
    <p:sldId id="270" r:id="rId16"/>
    <p:sldId id="269" r:id="rId17"/>
    <p:sldId id="271" r:id="rId18"/>
    <p:sldId id="272" r:id="rId19"/>
    <p:sldId id="289" r:id="rId20"/>
    <p:sldId id="277" r:id="rId21"/>
    <p:sldId id="274" r:id="rId22"/>
    <p:sldId id="275" r:id="rId23"/>
    <p:sldId id="276" r:id="rId24"/>
    <p:sldId id="281" r:id="rId25"/>
    <p:sldId id="284" r:id="rId26"/>
    <p:sldId id="278" r:id="rId27"/>
    <p:sldId id="279" r:id="rId28"/>
    <p:sldId id="280" r:id="rId29"/>
    <p:sldId id="283" r:id="rId30"/>
    <p:sldId id="293" r:id="rId31"/>
    <p:sldId id="290" r:id="rId32"/>
    <p:sldId id="298" r:id="rId33"/>
    <p:sldId id="294" r:id="rId34"/>
    <p:sldId id="295" r:id="rId35"/>
    <p:sldId id="296" r:id="rId36"/>
    <p:sldId id="291" r:id="rId37"/>
    <p:sldId id="292" r:id="rId38"/>
    <p:sldId id="29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40" y="2551086"/>
            <a:ext cx="4445000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2223" r="27500" b="11111"/>
          <a:stretch/>
        </p:blipFill>
        <p:spPr>
          <a:xfrm rot="353954">
            <a:off x="1036365" y="2125395"/>
            <a:ext cx="3098708" cy="3751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r-Latn-BA" smtClean="0">
                <a:solidFill>
                  <a:schemeClr val="accent6"/>
                </a:solidFill>
              </a:rPr>
              <a:t>POSTAVLJANJE NATPISNE PLOČE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Finansijski</a:t>
            </a:r>
            <a:r>
              <a:rPr lang="en-US" dirty="0" smtClean="0"/>
              <a:t> </a:t>
            </a:r>
            <a:r>
              <a:rPr lang="en-US" dirty="0" err="1" smtClean="0"/>
              <a:t>izvještaj</a:t>
            </a:r>
            <a:endParaRPr lang="sr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7498080" cy="1219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Donacija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klubova Distrikta 192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Austrija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6. 6.2014.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Donacija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uručena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25.8.2014.</a:t>
            </a:r>
            <a:endParaRPr lang="sr-Latn-BA" sz="2800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2286001"/>
          <a:ext cx="7010400" cy="311423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64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Opis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Euro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BAM</a:t>
                      </a:r>
                      <a:endParaRPr lang="sr-Latn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4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Ukupna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donacija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2.400,00 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4.693,99</a:t>
                      </a:r>
                      <a:endParaRPr lang="sr-Latn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393">
                <a:tc>
                  <a:txBody>
                    <a:bodyPr/>
                    <a:lstStyle/>
                    <a:p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Bankovski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troškovi</a:t>
                      </a:r>
                      <a:endParaRPr lang="sr-Latn-BA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25,00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48,90</a:t>
                      </a:r>
                      <a:endParaRPr lang="sr-Latn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12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Preostali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iznos</a:t>
                      </a:r>
                      <a:r>
                        <a:rPr lang="en-US" baseline="0" dirty="0" smtClean="0"/>
                        <a:t> za </a:t>
                      </a:r>
                      <a:r>
                        <a:rPr lang="en-US" baseline="0" dirty="0" err="1" smtClean="0"/>
                        <a:t>donaciju</a:t>
                      </a:r>
                      <a:endParaRPr lang="sr-Latn-BA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2.375,00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4.645,09</a:t>
                      </a:r>
                      <a:endParaRPr lang="sr-Latn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12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Donirano</a:t>
                      </a:r>
                      <a:endParaRPr lang="sr-Latn-BA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2.150,00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4.205,03</a:t>
                      </a:r>
                      <a:endParaRPr lang="sr-Latn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12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Preostalo</a:t>
                      </a:r>
                      <a:endParaRPr lang="sr-Latn-BA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225,00</a:t>
                      </a:r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440,06</a:t>
                      </a:r>
                      <a:endParaRPr lang="sr-Latn-B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47800" y="6400800"/>
            <a:ext cx="24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Kurs</a:t>
            </a:r>
            <a:r>
              <a:rPr lang="en-US" dirty="0" smtClean="0"/>
              <a:t>: 1€= 1,95583 BAM</a:t>
            </a:r>
            <a:endParaRPr lang="sr-Latn-B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49808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PRESS RELEASE</a:t>
            </a:r>
            <a:endParaRPr lang="sr-Latn-BA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7143"/>
          <a:stretch>
            <a:fillRect/>
          </a:stretch>
        </p:blipFill>
        <p:spPr bwMode="auto">
          <a:xfrm>
            <a:off x="5105400" y="1447800"/>
            <a:ext cx="3019718" cy="4237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b="32674"/>
          <a:stretch>
            <a:fillRect/>
          </a:stretch>
        </p:blipFill>
        <p:spPr bwMode="auto">
          <a:xfrm rot="471983">
            <a:off x="1476980" y="1776070"/>
            <a:ext cx="2842444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3400" y="838200"/>
            <a:ext cx="88903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US" sz="3200" dirty="0" err="1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Objave</a:t>
            </a:r>
            <a:r>
              <a:rPr lang="en-US" sz="3200" dirty="0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: PRESS RS, </a:t>
            </a:r>
            <a:r>
              <a:rPr lang="en-US" sz="3200" dirty="0" err="1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Nezavisne</a:t>
            </a:r>
            <a:r>
              <a:rPr lang="en-US" sz="3200" dirty="0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 </a:t>
            </a:r>
            <a:r>
              <a:rPr lang="en-US" sz="3200" dirty="0" err="1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novine</a:t>
            </a:r>
            <a:r>
              <a:rPr lang="en-US" sz="3200" dirty="0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 </a:t>
            </a:r>
            <a:r>
              <a:rPr lang="en-US" sz="3200" dirty="0" err="1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i</a:t>
            </a:r>
            <a:r>
              <a:rPr lang="en-US" sz="3200" dirty="0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 </a:t>
            </a:r>
            <a:r>
              <a:rPr lang="en-US" sz="3200" dirty="0" err="1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Glas</a:t>
            </a:r>
            <a:r>
              <a:rPr lang="en-US" sz="3200" dirty="0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 Srpske </a:t>
            </a:r>
            <a:endParaRPr lang="sr-Latn-BA" sz="3200" dirty="0" smtClean="0">
              <a:solidFill>
                <a:srgbClr val="964305">
                  <a:lumMod val="60000"/>
                  <a:lumOff val="40000"/>
                </a:srgbClr>
              </a:solidFill>
            </a:endParaRPr>
          </a:p>
          <a:p>
            <a:endParaRPr lang="sr-Latn-BA" dirty="0"/>
          </a:p>
        </p:txBody>
      </p:sp>
      <p:pic>
        <p:nvPicPr>
          <p:cNvPr id="8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3257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01219">
            <a:off x="4165483" y="1841775"/>
            <a:ext cx="1357821" cy="853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VRTIĆ NEVEN SADA…</a:t>
            </a:r>
            <a:endParaRPr lang="sr-Latn-BA" dirty="0">
              <a:solidFill>
                <a:schemeClr val="accent6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3831336" cy="2556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4436" y="1722016"/>
            <a:ext cx="3983038" cy="2657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0747">
            <a:off x="2340020" y="3929835"/>
            <a:ext cx="3883273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logo2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logo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>
                <a:solidFill>
                  <a:schemeClr val="accent6"/>
                </a:solidFill>
              </a:rPr>
              <a:t>SLAVA VRTIĆA NEVEN</a:t>
            </a:r>
            <a:br>
              <a:rPr lang="sr-Latn-BA" dirty="0" smtClean="0">
                <a:solidFill>
                  <a:schemeClr val="accent6"/>
                </a:solidFill>
              </a:rPr>
            </a:br>
            <a:r>
              <a:rPr lang="sr-Latn-BA" dirty="0">
                <a:solidFill>
                  <a:schemeClr val="accent6"/>
                </a:solidFill>
              </a:rPr>
              <a:t>URUČENJE ZAHVALNICE IWC-u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047">
            <a:off x="1138238" y="1693743"/>
            <a:ext cx="2443162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20" y="2514600"/>
            <a:ext cx="5249331" cy="2952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05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31616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chemeClr val="accent6"/>
                </a:solidFill>
              </a:rPr>
              <a:t>Hvala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Vam</a:t>
            </a:r>
            <a:r>
              <a:rPr lang="en-US" sz="3600" dirty="0" smtClean="0">
                <a:solidFill>
                  <a:schemeClr val="accent6"/>
                </a:solidFill>
              </a:rPr>
              <a:t> u </a:t>
            </a:r>
            <a:r>
              <a:rPr lang="en-US" sz="3600" dirty="0" err="1" smtClean="0">
                <a:solidFill>
                  <a:schemeClr val="accent6"/>
                </a:solidFill>
              </a:rPr>
              <a:t>ime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svih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članica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sr-Latn-R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</a:t>
            </a:r>
            <a:r>
              <a:rPr lang="en-US" sz="3600" dirty="0" err="1" smtClean="0">
                <a:solidFill>
                  <a:schemeClr val="accent6"/>
                </a:solidFill>
              </a:rPr>
              <a:t>kluba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Banja</a:t>
            </a:r>
            <a:r>
              <a:rPr lang="en-US" sz="3600" dirty="0" smtClean="0">
                <a:solidFill>
                  <a:schemeClr val="accent6"/>
                </a:solidFill>
              </a:rPr>
              <a:t> Luka </a:t>
            </a:r>
            <a:r>
              <a:rPr lang="en-US" sz="3600" dirty="0" err="1" smtClean="0">
                <a:solidFill>
                  <a:schemeClr val="accent6"/>
                </a:solidFill>
              </a:rPr>
              <a:t>kao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i</a:t>
            </a:r>
            <a:r>
              <a:rPr lang="en-US" sz="3600" dirty="0" smtClean="0">
                <a:solidFill>
                  <a:schemeClr val="accent6"/>
                </a:solidFill>
              </a:rPr>
              <a:t> u </a:t>
            </a:r>
            <a:r>
              <a:rPr lang="en-US" sz="3600" dirty="0" err="1" smtClean="0">
                <a:solidFill>
                  <a:schemeClr val="accent6"/>
                </a:solidFill>
              </a:rPr>
              <a:t>ime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sve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djece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koja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idu</a:t>
            </a:r>
            <a:r>
              <a:rPr lang="en-US" sz="3600" dirty="0" smtClean="0">
                <a:solidFill>
                  <a:schemeClr val="accent6"/>
                </a:solidFill>
              </a:rPr>
              <a:t> u </a:t>
            </a:r>
            <a:r>
              <a:rPr lang="en-US" sz="3600" dirty="0" err="1" smtClean="0">
                <a:solidFill>
                  <a:schemeClr val="accent6"/>
                </a:solidFill>
              </a:rPr>
              <a:t>vrtić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Neven</a:t>
            </a:r>
            <a:r>
              <a:rPr lang="en-US" sz="3600" dirty="0" smtClean="0">
                <a:solidFill>
                  <a:schemeClr val="accent6"/>
                </a:solidFill>
              </a:rPr>
              <a:t>.</a:t>
            </a:r>
            <a:endParaRPr lang="sr-Latn-BA" sz="3600" dirty="0">
              <a:solidFill>
                <a:schemeClr val="accent6"/>
              </a:solidFill>
            </a:endParaRPr>
          </a:p>
        </p:txBody>
      </p:sp>
      <p:pic>
        <p:nvPicPr>
          <p:cNvPr id="6146" name="Picture 2" descr="C:\Users\User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590800"/>
            <a:ext cx="5369560" cy="3835400"/>
          </a:xfrm>
          <a:prstGeom prst="rect">
            <a:avLst/>
          </a:prstGeom>
          <a:noFill/>
        </p:spPr>
      </p:pic>
      <p:pic>
        <p:nvPicPr>
          <p:cNvPr id="5" name="Picture 2" descr="logo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7406640" cy="251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PROJEKAT BROJ </a:t>
            </a:r>
            <a:r>
              <a:rPr lang="sr-Latn-RS" dirty="0" smtClean="0">
                <a:solidFill>
                  <a:schemeClr val="accent6"/>
                </a:solidFill>
              </a:rPr>
              <a:t>3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DONACIJA </a:t>
            </a:r>
            <a:r>
              <a:rPr lang="sr-Latn-RS" dirty="0" smtClean="0">
                <a:solidFill>
                  <a:schemeClr val="accent6"/>
                </a:solidFill>
              </a:rPr>
              <a:t>ŠKOLSKOG PRIBORA ORGANIZACIJI “BUDIMO LJUDI” ZA AKCIJU ŠKOLSKO SRCE</a:t>
            </a:r>
            <a:endParaRPr lang="sr-Latn-BA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360" y="3200400"/>
            <a:ext cx="7406640" cy="17526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Zajednička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donacija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klubova Distrikta 192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Austrija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Club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Banjaluka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04.09.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2014.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godine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endParaRPr lang="sr-Latn-BA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37592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tEOD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5548">
            <a:off x="4755733" y="371916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90600" y="42672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chemeClr val="accent2"/>
                </a:solidFill>
                <a:latin typeface="Gill Sans MT" pitchFamily="34" charset="-18"/>
              </a:rPr>
              <a:t>Na spiskovima HO „Budimo ljudi“ našlo se 29 osnovnih škola iz 11 opština (Banjaluka, Bijeljina, Derventa, Modriča, Doboj, Kotor Varoš, Šamac, Petrovo, Kozarska Dubica, Čelinac i Novi Grad). Školski pribor i udžbenici dodjeljeni su  najugroženijim đacima ovih opština</a:t>
            </a:r>
            <a:r>
              <a:rPr lang="sr-Latn-RS" sz="2000" dirty="0" smtClean="0">
                <a:solidFill>
                  <a:schemeClr val="accent2"/>
                </a:solidFill>
                <a:latin typeface="Gill Sans MT" pitchFamily="34" charset="-18"/>
              </a:rPr>
              <a:t>.</a:t>
            </a:r>
            <a:endParaRPr lang="en-US" sz="2000" dirty="0">
              <a:solidFill>
                <a:schemeClr val="accent2"/>
              </a:solidFill>
              <a:latin typeface="Gill Sans MT" pitchFamily="34" charset="-18"/>
            </a:endParaRPr>
          </a:p>
        </p:txBody>
      </p:sp>
      <p:pic>
        <p:nvPicPr>
          <p:cNvPr id="7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6"/>
                </a:solidFill>
              </a:rPr>
              <a:t>DONACIJA: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Zajednička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donacija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klubova Distrikta 192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Austrija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Club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Banjaluka je:</a:t>
            </a:r>
          </a:p>
          <a:p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220 svesaka</a:t>
            </a:r>
          </a:p>
          <a:p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10 pernica</a:t>
            </a:r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lomasteri, drvene i voštane bojice, flomasteri</a:t>
            </a:r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iznosu od 150,00 KM</a:t>
            </a:r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accent6"/>
                </a:solidFill>
              </a:rPr>
              <a:t>BANNER NA WEB STRANICI :</a:t>
            </a:r>
            <a:br>
              <a:rPr lang="sr-Latn-RS" dirty="0" smtClean="0">
                <a:solidFill>
                  <a:schemeClr val="accent6"/>
                </a:solidFill>
              </a:rPr>
            </a:br>
            <a:r>
              <a:rPr lang="sr-Latn-RS" dirty="0" smtClean="0">
                <a:solidFill>
                  <a:schemeClr val="accent6"/>
                </a:solidFill>
              </a:rPr>
              <a:t>WWW.BUDIMO-LJUDI.COM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15227" t="14583" r="36164" b="19792"/>
          <a:stretch>
            <a:fillRect/>
          </a:stretch>
        </p:blipFill>
        <p:spPr bwMode="auto">
          <a:xfrm>
            <a:off x="2209800" y="1905000"/>
            <a:ext cx="5562600" cy="4222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472966"/>
              </p:ext>
            </p:extLst>
          </p:nvPr>
        </p:nvGraphicFramePr>
        <p:xfrm>
          <a:off x="98425" y="98425"/>
          <a:ext cx="24574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 Object" showAsIcon="1" r:id="rId6" imgW="2468880" imgH="484632" progId="Package">
                  <p:embed/>
                </p:oleObj>
              </mc:Choice>
              <mc:Fallback>
                <p:oleObj name="Packager Shell Object" showAsIcon="1" r:id="rId6" imgW="2468880" imgH="484632" progId="Package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" y="98425"/>
                        <a:ext cx="2457450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6"/>
                </a:solidFill>
              </a:rPr>
              <a:t>POSJETA GUVERNERA: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 smtClean="0">
                <a:latin typeface="Calibri"/>
                <a:ea typeface="Calibri"/>
                <a:cs typeface="Times New Roman"/>
              </a:rPr>
              <a:t>U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četvrtak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, 18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septembra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2014.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godine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Rotari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klub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Banja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Luka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posjetio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je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guverner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rotary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distrikta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1910, g-din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Volfgang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Stalcer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(Wolfgang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Stalzer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). Tom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prilikom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IWC,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koji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okuplja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supruge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rotarijanaca,predstavio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je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svoj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eplanove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I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aktivnosti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na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veoma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lijep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uvjerljiv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način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.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Prezentaciju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su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održale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predsjednica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Sanja Todorović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i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sekretar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latin typeface="Calibri"/>
                <a:ea typeface="Calibri"/>
                <a:cs typeface="Times New Roman"/>
              </a:rPr>
              <a:t>kluba</a:t>
            </a:r>
            <a:r>
              <a:rPr lang="en-US" sz="2000" dirty="0" smtClean="0">
                <a:latin typeface="Calibri"/>
                <a:ea typeface="Calibri"/>
                <a:cs typeface="Times New Roman"/>
              </a:rPr>
              <a:t> Vera Savanović.</a:t>
            </a:r>
            <a:endParaRPr lang="sr-Latn-RS" sz="2000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en-US" dirty="0" smtClean="0">
              <a:latin typeface="Calibri"/>
              <a:ea typeface="Calibri"/>
              <a:cs typeface="Times New Roman"/>
            </a:endParaRPr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Desktop\posjeta-guvernera-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733800"/>
            <a:ext cx="5562600" cy="284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>
                <a:solidFill>
                  <a:schemeClr val="accent6"/>
                </a:solidFill>
              </a:rPr>
              <a:t>POSTAVLJANJE NATPISNE </a:t>
            </a:r>
            <a:r>
              <a:rPr lang="sr-Latn-BA" dirty="0" smtClean="0">
                <a:solidFill>
                  <a:schemeClr val="accent6"/>
                </a:solidFill>
              </a:rPr>
              <a:t>PLOČE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808">
            <a:off x="4271137" y="3336277"/>
            <a:ext cx="4651375" cy="3488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8" y="182880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3571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838200"/>
            <a:ext cx="7406640" cy="147218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PROJEKAT BROJ </a:t>
            </a:r>
            <a:r>
              <a:rPr lang="sr-Latn-RS" dirty="0" smtClean="0">
                <a:solidFill>
                  <a:schemeClr val="accent6"/>
                </a:solidFill>
              </a:rPr>
              <a:t>4 </a:t>
            </a:r>
            <a:r>
              <a:rPr lang="en-US" dirty="0" smtClean="0">
                <a:solidFill>
                  <a:schemeClr val="accent6"/>
                </a:solidFill>
              </a:rPr>
              <a:t>DONACIJA </a:t>
            </a:r>
            <a:r>
              <a:rPr lang="sr-Latn-RS" dirty="0" smtClean="0">
                <a:solidFill>
                  <a:schemeClr val="accent6"/>
                </a:solidFill>
              </a:rPr>
              <a:t>PORODICI BOJANIĆ   </a:t>
            </a:r>
            <a:endParaRPr lang="sr-Latn-BA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352800"/>
            <a:ext cx="7406640" cy="1752600"/>
          </a:xfrm>
        </p:spPr>
        <p:txBody>
          <a:bodyPr/>
          <a:lstStyle/>
          <a:p>
            <a:pPr algn="ctr"/>
            <a:r>
              <a:rPr lang="sr-Latn-BA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Donacija higijenskog i prehrambenog paketa u vrijednosti od 400,00 KM</a:t>
            </a:r>
          </a:p>
          <a:p>
            <a:pPr algn="ctr"/>
            <a:r>
              <a:rPr lang="sr-Latn-BA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08.11.2014.</a:t>
            </a:r>
            <a:endParaRPr lang="sr-Latn-BA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94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DONACIJA </a:t>
            </a:r>
            <a:r>
              <a:rPr lang="sr-Latn-RS" dirty="0" smtClean="0">
                <a:solidFill>
                  <a:schemeClr val="accent6"/>
                </a:solidFill>
              </a:rPr>
              <a:t>PORODICI BOJANIĆ </a:t>
            </a:r>
            <a:endParaRPr lang="sr-Latn-BA" dirty="0">
              <a:solidFill>
                <a:schemeClr val="accent6"/>
              </a:solidFill>
            </a:endParaRPr>
          </a:p>
        </p:txBody>
      </p:sp>
      <p:pic>
        <p:nvPicPr>
          <p:cNvPr id="7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Y:\SANJA\Projekat broj 4\DSCN1070Bojanići Mitrovdan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2954">
            <a:off x="1246517" y="1239845"/>
            <a:ext cx="4165599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1" name="Picture 5" descr="Y:\SANJA\Projekat broj 4\DSCN0967uskrs 2014.bojanić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600200"/>
            <a:ext cx="2840567" cy="213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2" name="Picture 6" descr="Y:\SANJA\Projekat broj 4\DSCN1068bojanići Mitrovdan 201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47284">
            <a:off x="4802035" y="3949594"/>
            <a:ext cx="2895727" cy="2171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3" name="Picture 7" descr="Y:\SANJA\Projekat broj 4\DSCN1070Bojanići Mitrovdan2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34995">
            <a:off x="1446034" y="4292320"/>
            <a:ext cx="3044825" cy="2283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16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DONACIJA </a:t>
            </a:r>
            <a:r>
              <a:rPr lang="sr-Latn-RS" dirty="0" smtClean="0">
                <a:solidFill>
                  <a:schemeClr val="accent6"/>
                </a:solidFill>
              </a:rPr>
              <a:t>PORODICI BOJANIĆ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32" y="3949765"/>
            <a:ext cx="4667250" cy="2625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7" y="1600200"/>
            <a:ext cx="4343400" cy="2443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2290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accent6"/>
                </a:solidFill>
              </a:rPr>
              <a:t>PROJEKT  BROJ 5</a:t>
            </a:r>
            <a:br>
              <a:rPr lang="sr-Latn-RS" dirty="0" smtClean="0">
                <a:solidFill>
                  <a:schemeClr val="accent6"/>
                </a:solidFill>
              </a:rPr>
            </a:br>
            <a:r>
              <a:rPr lang="sr-Latn-RS" dirty="0" smtClean="0">
                <a:solidFill>
                  <a:schemeClr val="accent6"/>
                </a:solidFill>
              </a:rPr>
              <a:t>VINSKI BAL PRIKUPLJANJE ZA HUMANITARNE AKCIJE IWC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9800"/>
            <a:ext cx="4267200" cy="4267200"/>
          </a:xfrm>
        </p:spPr>
        <p:txBody>
          <a:bodyPr>
            <a:normAutofit fontScale="85000" lnSpcReduction="20000"/>
          </a:bodyPr>
          <a:lstStyle/>
          <a:p>
            <a:r>
              <a:rPr lang="sr-Latn-RS" dirty="0" smtClean="0"/>
              <a:t>Rotary klub Banjaluka organizovao je tradicionalni humanitarni bal 6. decembra 2014. godine na kojem su članice IWC-a Banjaluka </a:t>
            </a:r>
            <a:r>
              <a:rPr lang="sr-Latn-RS" smtClean="0"/>
              <a:t>pripremile namjenske </a:t>
            </a:r>
            <a:r>
              <a:rPr lang="sr-Latn-RS" dirty="0" smtClean="0"/>
              <a:t>cvjetove i bedževe za sve goste. Tom prilikom prikupljeno je više od 1000 Km za buduće humanitarne akcije IWC-a</a:t>
            </a:r>
            <a:endParaRPr lang="en-US" dirty="0"/>
          </a:p>
        </p:txBody>
      </p:sp>
      <p:pic>
        <p:nvPicPr>
          <p:cNvPr id="4" name="Picture 2" descr="C:\Users\User\AppData\Local\Microsoft\Windows\Temporary Internet Files\Content.Outlook\1KZKMXOB\HumanitarneAkcijeIzg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752600"/>
            <a:ext cx="3507564" cy="4942252"/>
          </a:xfrm>
          <a:prstGeom prst="rect">
            <a:avLst/>
          </a:prstGeom>
          <a:noFill/>
        </p:spPr>
      </p:pic>
      <p:pic>
        <p:nvPicPr>
          <p:cNvPr id="5" name="Picture 2" descr="logo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>
                <a:solidFill>
                  <a:schemeClr val="accent6"/>
                </a:solidFill>
              </a:rPr>
              <a:t>PROJEKT  BROJ 5</a:t>
            </a:r>
            <a:br>
              <a:rPr lang="sr-Latn-RS" dirty="0">
                <a:solidFill>
                  <a:schemeClr val="accent6"/>
                </a:solidFill>
              </a:rPr>
            </a:br>
            <a:r>
              <a:rPr lang="sr-Latn-RS" dirty="0">
                <a:solidFill>
                  <a:schemeClr val="accent6"/>
                </a:solidFill>
              </a:rPr>
              <a:t>VINSKI BAL PRIKUPLJANJE ZA HUMANITARNE AKCIJE IWC</a:t>
            </a:r>
            <a:endParaRPr lang="en-US" dirty="0"/>
          </a:p>
        </p:txBody>
      </p:sp>
      <p:pic>
        <p:nvPicPr>
          <p:cNvPr id="5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2057400"/>
            <a:ext cx="6574606" cy="4384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8854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accent6"/>
                </a:solidFill>
              </a:rPr>
              <a:t>DIO ATMOSFERE SA VINSKOG BALA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28" y="1368734"/>
            <a:ext cx="4670425" cy="3113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logo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080">
            <a:off x="3750183" y="3905212"/>
            <a:ext cx="4724491" cy="3149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1679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accent6"/>
                </a:solidFill>
              </a:rPr>
              <a:t>PROJEKT  BROJ 6 </a:t>
            </a:r>
            <a:br>
              <a:rPr lang="sr-Latn-RS" dirty="0" smtClean="0">
                <a:solidFill>
                  <a:schemeClr val="accent6"/>
                </a:solidFill>
              </a:rPr>
            </a:br>
            <a:r>
              <a:rPr lang="sr-Latn-RS" dirty="0" smtClean="0">
                <a:solidFill>
                  <a:schemeClr val="accent6"/>
                </a:solidFill>
              </a:rPr>
              <a:t>STIPENDIJA  ZA LJILJANU PETROVIĆ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05000"/>
            <a:ext cx="7498080" cy="4800600"/>
          </a:xfrm>
        </p:spPr>
        <p:txBody>
          <a:bodyPr/>
          <a:lstStyle/>
          <a:p>
            <a:r>
              <a:rPr lang="sr-Latn-RS" dirty="0" smtClean="0"/>
              <a:t>Studenticu druge godine Poljoprivrednog fakulteta iz Bronzanog Majdana, djetetu iz višečlane porodice IWC Banjaluka odlučio je stipendirati na mjesečnom nivou u iznosu od 100 KM.</a:t>
            </a:r>
          </a:p>
          <a:p>
            <a:r>
              <a:rPr lang="sr-Latn-RS" dirty="0" smtClean="0"/>
              <a:t>Prva stipendija je uručena 10.12.2014. godine.</a:t>
            </a:r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accent6"/>
                </a:solidFill>
              </a:rPr>
              <a:t>PROJEKT BROJ 7  POMOĆ UDRUŽENJU ,,DJECA SVJETLOSTI”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7409688" cy="4267200"/>
          </a:xfrm>
        </p:spPr>
        <p:txBody>
          <a:bodyPr>
            <a:normAutofit fontScale="85000" lnSpcReduction="10000"/>
          </a:bodyPr>
          <a:lstStyle/>
          <a:p>
            <a:r>
              <a:rPr lang="vi-VN" dirty="0" smtClean="0"/>
              <a:t>Udruženje su osnovali roditelji djece sa autizmom 2008 godine, a trenutno okuplja oko četrdeset članova (uzrasta od 3 do 45godina). Aktivnosti Udruženja su brojne: provođenje psiholoških, logopedskih i defektoloških tretmana sa licima sa autizmom, provođenje kreativno-okupacionih radionica i rekreacijskih aktivnosti, pružanje pshoterpaijske podrške porodicama</a:t>
            </a:r>
            <a:r>
              <a:rPr lang="sr-Latn-RS" dirty="0" smtClean="0"/>
              <a:t>.</a:t>
            </a:r>
          </a:p>
          <a:p>
            <a:r>
              <a:rPr lang="sr-Latn-RS" dirty="0" smtClean="0"/>
              <a:t>Ovom udruženju IWC Banjaluka je donirao 500 KM za kupovinu didaktičkog materijala</a:t>
            </a:r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952500" y="426720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864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accent6"/>
                </a:solidFill>
              </a:rPr>
              <a:t>URUČENJE DONACIJE DANA 17.12.2014. godine  </a:t>
            </a:r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67">
            <a:off x="1515264" y="1915956"/>
            <a:ext cx="2443163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19" y="2669275"/>
            <a:ext cx="4114800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>
                <a:solidFill>
                  <a:schemeClr val="accent6"/>
                </a:solidFill>
              </a:rPr>
              <a:t>URUČENJE DONACIJE DANA 17.12.2014. godine 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74" y="1676400"/>
            <a:ext cx="3993926" cy="2246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410">
            <a:off x="3611514" y="4124534"/>
            <a:ext cx="4064563" cy="2286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53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 smtClean="0">
                <a:solidFill>
                  <a:schemeClr val="accent6"/>
                </a:solidFill>
              </a:rPr>
              <a:t>PRIJEM </a:t>
            </a:r>
            <a:r>
              <a:rPr lang="sr-Latn-BA" dirty="0">
                <a:solidFill>
                  <a:schemeClr val="accent6"/>
                </a:solidFill>
              </a:rPr>
              <a:t>NOVIH ČLANICA IWC-a BANJA LUKA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3885">
            <a:off x="4473739" y="3195534"/>
            <a:ext cx="4445000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18437"/>
            <a:ext cx="4037824" cy="302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588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6"/>
                </a:solidFill>
              </a:rPr>
              <a:t>Primopredaja</a:t>
            </a:r>
            <a:endParaRPr lang="en-US" dirty="0"/>
          </a:p>
        </p:txBody>
      </p:sp>
      <p:pic>
        <p:nvPicPr>
          <p:cNvPr id="5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7" name="Picture 3" descr="C:\Users\User\Desktop\Primopredaja_duzno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362200"/>
            <a:ext cx="7496175" cy="3348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Donacija žrtvama poplave</a:t>
            </a:r>
            <a:br>
              <a:rPr lang="sr-Latn-RS" dirty="0" smtClean="0"/>
            </a:br>
            <a:r>
              <a:rPr lang="sr-Latn-RS" dirty="0" smtClean="0"/>
              <a:t>Mart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Studenti iz Graza su donirali za žrtve poplave 2060 Eura ili ca.4000,00 KM.</a:t>
            </a:r>
          </a:p>
          <a:p>
            <a:endParaRPr lang="sr-Latn-RS" dirty="0" smtClean="0"/>
          </a:p>
          <a:p>
            <a:pPr>
              <a:buNone/>
            </a:pPr>
            <a:r>
              <a:rPr lang="sr-Latn-RS" dirty="0" smtClean="0"/>
              <a:t>	Upravni odbor Inner Wheel Cluba je odlučio da novac bude dodijeljen porodicama ugoženim u poplavama u 2014. godini.</a:t>
            </a:r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Users\User\AppData\Local\Microsoft\Windows\Temporary Internet Files\Content.Outlook\1KZKMXOB\CS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04800"/>
            <a:ext cx="5334000" cy="6184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Porodica Vujić iz Šamca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990600"/>
            <a:ext cx="7086600" cy="2133600"/>
          </a:xfrm>
        </p:spPr>
        <p:txBody>
          <a:bodyPr/>
          <a:lstStyle/>
          <a:p>
            <a:pPr>
              <a:buNone/>
            </a:pPr>
            <a:r>
              <a:rPr lang="sr-Latn-RS" dirty="0" smtClean="0"/>
              <a:t> 	</a:t>
            </a:r>
            <a:r>
              <a:rPr lang="sr-Latn-RS" sz="2400" dirty="0" smtClean="0"/>
              <a:t>Četvoročlana </a:t>
            </a:r>
            <a:r>
              <a:rPr lang="en-US" sz="2400" dirty="0" err="1" smtClean="0"/>
              <a:t>porodici</a:t>
            </a:r>
            <a:r>
              <a:rPr lang="en-US" sz="2400" dirty="0" smtClean="0"/>
              <a:t> </a:t>
            </a:r>
            <a:r>
              <a:rPr lang="en-US" sz="2400" dirty="0" err="1" smtClean="0"/>
              <a:t>Vujić</a:t>
            </a:r>
            <a:r>
              <a:rPr lang="en-US" sz="2400" dirty="0" smtClean="0"/>
              <a:t> </a:t>
            </a:r>
            <a:r>
              <a:rPr lang="en-US" sz="2400" dirty="0" err="1" smtClean="0"/>
              <a:t>iz</a:t>
            </a:r>
            <a:r>
              <a:rPr lang="en-US" sz="2400" dirty="0" smtClean="0"/>
              <a:t> </a:t>
            </a:r>
            <a:r>
              <a:rPr lang="en-US" sz="2400" dirty="0" err="1" smtClean="0"/>
              <a:t>Šamaca,otac</a:t>
            </a:r>
            <a:r>
              <a:rPr lang="en-US" sz="2400" dirty="0" smtClean="0"/>
              <a:t> </a:t>
            </a:r>
            <a:r>
              <a:rPr lang="en-US" sz="2400" dirty="0" err="1" smtClean="0"/>
              <a:t>teško</a:t>
            </a:r>
            <a:r>
              <a:rPr lang="en-US" sz="2400" dirty="0" smtClean="0"/>
              <a:t> </a:t>
            </a:r>
            <a:r>
              <a:rPr lang="en-US" sz="2400" dirty="0" err="1" smtClean="0"/>
              <a:t>obolio,djevojčica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urođen</a:t>
            </a:r>
            <a:r>
              <a:rPr lang="sr-Latn-RS" sz="2400" dirty="0" smtClean="0"/>
              <a:t>o</a:t>
            </a:r>
            <a:r>
              <a:rPr lang="en-US" sz="2400" dirty="0" smtClean="0"/>
              <a:t>m </a:t>
            </a:r>
            <a:r>
              <a:rPr lang="en-US" sz="2400" dirty="0" err="1" smtClean="0"/>
              <a:t>bolesti</a:t>
            </a:r>
            <a:r>
              <a:rPr lang="en-US" sz="2400" dirty="0" smtClean="0"/>
              <a:t> </a:t>
            </a:r>
            <a:r>
              <a:rPr lang="en-US" sz="2400" dirty="0" err="1" smtClean="0"/>
              <a:t>oka</a:t>
            </a:r>
            <a:r>
              <a:rPr lang="en-US" sz="2400" dirty="0" smtClean="0"/>
              <a:t>, </a:t>
            </a:r>
            <a:r>
              <a:rPr lang="en-US" sz="2400" dirty="0" err="1" smtClean="0"/>
              <a:t>žrtve</a:t>
            </a:r>
            <a:r>
              <a:rPr lang="en-US" sz="2400" dirty="0" smtClean="0"/>
              <a:t> </a:t>
            </a:r>
            <a:r>
              <a:rPr lang="en-US" sz="2400" dirty="0" err="1" smtClean="0"/>
              <a:t>poplave</a:t>
            </a:r>
            <a:r>
              <a:rPr lang="en-US" sz="2400" dirty="0" smtClean="0"/>
              <a:t> u </a:t>
            </a:r>
            <a:r>
              <a:rPr lang="en-US" sz="2400" dirty="0" err="1" smtClean="0"/>
              <a:t>maju</a:t>
            </a:r>
            <a:r>
              <a:rPr lang="en-US" sz="2400" dirty="0" smtClean="0"/>
              <a:t> 2014., </a:t>
            </a:r>
            <a:r>
              <a:rPr lang="en-US" sz="2400" dirty="0" err="1" smtClean="0"/>
              <a:t>niko</a:t>
            </a:r>
            <a:r>
              <a:rPr lang="en-US" sz="2400" dirty="0" smtClean="0"/>
              <a:t> </a:t>
            </a:r>
            <a:r>
              <a:rPr lang="en-US" sz="2400" dirty="0" err="1" smtClean="0"/>
              <a:t>nije</a:t>
            </a:r>
            <a:r>
              <a:rPr lang="en-US" sz="2400" dirty="0" smtClean="0"/>
              <a:t> </a:t>
            </a:r>
            <a:r>
              <a:rPr lang="en-US" sz="2400" dirty="0" err="1" smtClean="0"/>
              <a:t>zaposlen.Donacija</a:t>
            </a:r>
            <a:r>
              <a:rPr lang="en-US" sz="2400" dirty="0" smtClean="0"/>
              <a:t>  u </a:t>
            </a:r>
            <a:r>
              <a:rPr lang="en-US" sz="2400" dirty="0" err="1" smtClean="0"/>
              <a:t>iznosu</a:t>
            </a:r>
            <a:r>
              <a:rPr lang="en-US" sz="2400" dirty="0" smtClean="0"/>
              <a:t> </a:t>
            </a:r>
            <a:r>
              <a:rPr lang="en-US" sz="2400" dirty="0" err="1" smtClean="0"/>
              <a:t>od</a:t>
            </a:r>
            <a:r>
              <a:rPr lang="en-US" sz="2400" dirty="0" smtClean="0"/>
              <a:t> 500,00 KM.</a:t>
            </a:r>
            <a:endParaRPr lang="en-US" sz="2400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Users\User\AppData\Local\Microsoft\Windows\Temporary Internet Files\Content.Outlook\1KZKMXOB\image-0aee07aeb771d3eb3042e47910ac223640371f980428519d9e3e0f8623eee75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0475">
            <a:off x="1128545" y="2900403"/>
            <a:ext cx="3657600" cy="231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7" name="Picture 3" descr="C:\Users\User\AppData\Local\Microsoft\Windows\Temporary Internet Files\Content.Outlook\1KZKMXOB\image-48080f9efaaaca1ae26d167922e5ff8133bf05bb199173fa13b9cf6e7e1e861d-V.jpg"/>
          <p:cNvPicPr>
            <a:picLocks noChangeAspect="1" noChangeArrowheads="1"/>
          </p:cNvPicPr>
          <p:nvPr/>
        </p:nvPicPr>
        <p:blipFill>
          <a:blip r:embed="rId4" cstate="print"/>
          <a:srcRect r="21005"/>
          <a:stretch>
            <a:fillRect/>
          </a:stretch>
        </p:blipFill>
        <p:spPr bwMode="auto">
          <a:xfrm rot="279034">
            <a:off x="4572000" y="3964512"/>
            <a:ext cx="3420533" cy="258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Porodica Božić iz Šamca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400" dirty="0" smtClean="0"/>
              <a:t>S</a:t>
            </a:r>
            <a:r>
              <a:rPr lang="en-US" sz="2400" dirty="0" err="1" smtClean="0"/>
              <a:t>amohrana</a:t>
            </a:r>
            <a:r>
              <a:rPr lang="en-US" sz="2400" dirty="0" smtClean="0"/>
              <a:t> </a:t>
            </a:r>
            <a:r>
              <a:rPr lang="en-US" sz="2400" dirty="0" err="1" smtClean="0"/>
              <a:t>majka</a:t>
            </a:r>
            <a:r>
              <a:rPr lang="en-US" sz="2400" dirty="0" smtClean="0"/>
              <a:t>, </a:t>
            </a:r>
            <a:r>
              <a:rPr lang="en-US" sz="2400" dirty="0" err="1" smtClean="0"/>
              <a:t>žrtva</a:t>
            </a:r>
            <a:r>
              <a:rPr lang="en-US" sz="2400" dirty="0" smtClean="0"/>
              <a:t> </a:t>
            </a:r>
            <a:r>
              <a:rPr lang="en-US" sz="2400" dirty="0" err="1" smtClean="0"/>
              <a:t>poplave</a:t>
            </a:r>
            <a:r>
              <a:rPr lang="en-US" sz="2400" dirty="0" smtClean="0"/>
              <a:t> u </a:t>
            </a:r>
            <a:r>
              <a:rPr lang="en-US" sz="2400" dirty="0" err="1" smtClean="0"/>
              <a:t>maju</a:t>
            </a:r>
            <a:r>
              <a:rPr lang="en-US" sz="2400" dirty="0" smtClean="0"/>
              <a:t> 2014, </a:t>
            </a:r>
            <a:r>
              <a:rPr lang="en-US" sz="2400" dirty="0" err="1" smtClean="0"/>
              <a:t>nezaposlena</a:t>
            </a:r>
            <a:r>
              <a:rPr lang="en-US" sz="2400" dirty="0" smtClean="0"/>
              <a:t> ,</a:t>
            </a:r>
            <a:r>
              <a:rPr lang="en-US" sz="2400" dirty="0" err="1" smtClean="0"/>
              <a:t>živa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dva</a:t>
            </a:r>
            <a:r>
              <a:rPr lang="en-US" sz="2400" dirty="0" smtClean="0"/>
              <a:t> </a:t>
            </a:r>
            <a:r>
              <a:rPr lang="en-US" sz="2400" dirty="0" err="1" smtClean="0"/>
              <a:t>sina</a:t>
            </a:r>
            <a:r>
              <a:rPr lang="en-US" sz="2400" dirty="0" smtClean="0"/>
              <a:t>, </a:t>
            </a:r>
            <a:r>
              <a:rPr lang="en-US" sz="2400" dirty="0" err="1" smtClean="0"/>
              <a:t>mlađi</a:t>
            </a:r>
            <a:r>
              <a:rPr lang="en-US" sz="2400" dirty="0" smtClean="0"/>
              <a:t> sin </a:t>
            </a:r>
            <a:r>
              <a:rPr lang="en-US" sz="2400" dirty="0" err="1" smtClean="0"/>
              <a:t>dijabetičar,a</a:t>
            </a:r>
            <a:r>
              <a:rPr lang="en-US" sz="2400" dirty="0" smtClean="0"/>
              <a:t> </a:t>
            </a:r>
            <a:r>
              <a:rPr lang="en-US" sz="2400" dirty="0" err="1" smtClean="0"/>
              <a:t>stariji</a:t>
            </a:r>
            <a:r>
              <a:rPr lang="en-US" sz="2400" dirty="0" smtClean="0"/>
              <a:t> sin u </a:t>
            </a:r>
            <a:r>
              <a:rPr lang="en-US" sz="2400" dirty="0" err="1" smtClean="0"/>
              <a:t>depresiji</a:t>
            </a:r>
            <a:r>
              <a:rPr lang="en-US" sz="2400" dirty="0" smtClean="0"/>
              <a:t> </a:t>
            </a:r>
            <a:r>
              <a:rPr lang="en-US" sz="2400" dirty="0" err="1" smtClean="0"/>
              <a:t>trenutno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liječenju.Donacija</a:t>
            </a:r>
            <a:r>
              <a:rPr lang="en-US" sz="2400" dirty="0" smtClean="0"/>
              <a:t> u </a:t>
            </a:r>
            <a:r>
              <a:rPr lang="en-US" sz="2400" dirty="0" err="1" smtClean="0"/>
              <a:t>iznosi</a:t>
            </a:r>
            <a:r>
              <a:rPr lang="en-US" sz="2400" dirty="0" smtClean="0"/>
              <a:t> </a:t>
            </a:r>
            <a:r>
              <a:rPr lang="en-US" sz="2400" dirty="0" err="1" smtClean="0"/>
              <a:t>od</a:t>
            </a:r>
            <a:r>
              <a:rPr lang="en-US" sz="2400" dirty="0" smtClean="0"/>
              <a:t> 500,00 KM.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Users\User\AppData\Local\Microsoft\Windows\Temporary Internet Files\Content.Outlook\1KZKMXOB\image-f971286dec433c6824933cee81f7ad0f63356a0e0c823131744d27860d3448a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581400"/>
            <a:ext cx="5150498" cy="275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err="1" smtClean="0"/>
              <a:t>P</a:t>
            </a:r>
            <a:r>
              <a:rPr lang="en-US" dirty="0" err="1" smtClean="0"/>
              <a:t>orodica</a:t>
            </a:r>
            <a:r>
              <a:rPr lang="en-US" dirty="0" smtClean="0"/>
              <a:t> Simić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Krčevljana</a:t>
            </a:r>
            <a:r>
              <a:rPr lang="en-US" dirty="0" smtClean="0"/>
              <a:t> </a:t>
            </a:r>
            <a:r>
              <a:rPr lang="en-US" dirty="0" err="1" smtClean="0"/>
              <a:t>kod</a:t>
            </a:r>
            <a:r>
              <a:rPr lang="en-US" dirty="0" smtClean="0"/>
              <a:t> </a:t>
            </a:r>
            <a:r>
              <a:rPr lang="en-US" dirty="0" err="1" smtClean="0"/>
              <a:t>Modriče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400" dirty="0" smtClean="0"/>
              <a:t>S</a:t>
            </a:r>
            <a:r>
              <a:rPr lang="en-US" sz="2400" dirty="0" err="1" smtClean="0"/>
              <a:t>amohrani</a:t>
            </a:r>
            <a:r>
              <a:rPr lang="en-US" sz="2400" dirty="0" smtClean="0"/>
              <a:t> </a:t>
            </a:r>
            <a:r>
              <a:rPr lang="en-US" sz="2400" dirty="0" err="1" smtClean="0"/>
              <a:t>otac</a:t>
            </a:r>
            <a:r>
              <a:rPr lang="en-US" sz="2400" dirty="0" smtClean="0"/>
              <a:t> </a:t>
            </a:r>
            <a:r>
              <a:rPr lang="en-US" sz="2400" dirty="0" err="1" smtClean="0"/>
              <a:t>petoro</a:t>
            </a:r>
            <a:r>
              <a:rPr lang="en-US" sz="2400" dirty="0" smtClean="0"/>
              <a:t> </a:t>
            </a:r>
            <a:r>
              <a:rPr lang="en-US" sz="2400" dirty="0" err="1" smtClean="0"/>
              <a:t>djece</a:t>
            </a:r>
            <a:r>
              <a:rPr lang="en-US" sz="2400" dirty="0" smtClean="0"/>
              <a:t>, </a:t>
            </a:r>
            <a:r>
              <a:rPr lang="en-US" sz="2400" dirty="0" err="1" smtClean="0"/>
              <a:t>nezaposlen</a:t>
            </a:r>
            <a:r>
              <a:rPr lang="en-US" sz="2400" dirty="0" smtClean="0"/>
              <a:t>, </a:t>
            </a:r>
            <a:r>
              <a:rPr lang="en-US" sz="2400" dirty="0" err="1" smtClean="0"/>
              <a:t>kuća</a:t>
            </a:r>
            <a:r>
              <a:rPr lang="en-US" sz="2400" dirty="0" smtClean="0"/>
              <a:t> </a:t>
            </a:r>
            <a:r>
              <a:rPr lang="en-US" sz="2400" dirty="0" err="1" smtClean="0"/>
              <a:t>neuslovna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život</a:t>
            </a:r>
            <a:r>
              <a:rPr lang="en-US" sz="2400" dirty="0" smtClean="0"/>
              <a:t>, u </a:t>
            </a:r>
            <a:r>
              <a:rPr lang="en-US" sz="2400" dirty="0" err="1" smtClean="0"/>
              <a:t>blizini</a:t>
            </a:r>
            <a:r>
              <a:rPr lang="en-US" sz="2400" dirty="0" smtClean="0"/>
              <a:t> </a:t>
            </a:r>
            <a:r>
              <a:rPr lang="en-US" sz="2400" dirty="0" err="1" smtClean="0"/>
              <a:t>klizišta</a:t>
            </a:r>
            <a:r>
              <a:rPr lang="en-US" sz="2400" dirty="0" smtClean="0"/>
              <a:t> </a:t>
            </a:r>
            <a:r>
              <a:rPr lang="en-US" sz="2400" dirty="0" err="1" smtClean="0"/>
              <a:t>uzrokovana</a:t>
            </a:r>
            <a:r>
              <a:rPr lang="en-US" sz="2400" dirty="0" smtClean="0"/>
              <a:t> </a:t>
            </a:r>
            <a:r>
              <a:rPr lang="en-US" sz="2400" dirty="0" err="1" smtClean="0"/>
              <a:t>poplavama</a:t>
            </a:r>
            <a:r>
              <a:rPr lang="en-US" sz="2400" dirty="0" smtClean="0"/>
              <a:t> u </a:t>
            </a:r>
            <a:r>
              <a:rPr lang="en-US" sz="2400" dirty="0" err="1" smtClean="0"/>
              <a:t>maju</a:t>
            </a:r>
            <a:r>
              <a:rPr lang="en-US" sz="2400" dirty="0" smtClean="0"/>
              <a:t> 2014. </a:t>
            </a:r>
            <a:r>
              <a:rPr lang="en-US" sz="2400" dirty="0" err="1" smtClean="0"/>
              <a:t>godine</a:t>
            </a:r>
            <a:r>
              <a:rPr lang="en-US" sz="2400" dirty="0" smtClean="0"/>
              <a:t>. </a:t>
            </a:r>
            <a:r>
              <a:rPr lang="en-US" sz="2400" dirty="0" err="1" smtClean="0"/>
              <a:t>Donacija</a:t>
            </a:r>
            <a:r>
              <a:rPr lang="en-US" sz="2400" dirty="0" smtClean="0"/>
              <a:t> </a:t>
            </a:r>
            <a:r>
              <a:rPr lang="en-US" sz="2400" dirty="0" err="1" smtClean="0"/>
              <a:t>veš</a:t>
            </a:r>
            <a:r>
              <a:rPr lang="en-US" sz="2400" dirty="0" smtClean="0"/>
              <a:t> </a:t>
            </a:r>
            <a:r>
              <a:rPr lang="en-US" sz="2400" dirty="0" err="1" smtClean="0"/>
              <a:t>mašina</a:t>
            </a:r>
            <a:r>
              <a:rPr lang="en-US" sz="2400" dirty="0" smtClean="0"/>
              <a:t> u </a:t>
            </a:r>
            <a:r>
              <a:rPr lang="en-US" sz="2400" dirty="0" err="1" smtClean="0"/>
              <a:t>iznosu</a:t>
            </a:r>
            <a:r>
              <a:rPr lang="en-US" sz="2400" dirty="0" smtClean="0"/>
              <a:t> </a:t>
            </a:r>
            <a:r>
              <a:rPr lang="en-US" sz="2400" dirty="0" err="1" smtClean="0"/>
              <a:t>od</a:t>
            </a:r>
            <a:r>
              <a:rPr lang="en-US" sz="2400" dirty="0" smtClean="0"/>
              <a:t> 400,00 KM </a:t>
            </a:r>
            <a:r>
              <a:rPr lang="en-US" sz="2400" dirty="0" err="1" smtClean="0"/>
              <a:t>i</a:t>
            </a:r>
            <a:r>
              <a:rPr lang="en-US" sz="2400" dirty="0" smtClean="0"/>
              <a:t> 600.00 KM u </a:t>
            </a:r>
            <a:r>
              <a:rPr lang="en-US" sz="2400" dirty="0" err="1" smtClean="0"/>
              <a:t>gotovini</a:t>
            </a:r>
            <a:r>
              <a:rPr lang="en-US" sz="2400" dirty="0" smtClean="0"/>
              <a:t>, </a:t>
            </a:r>
            <a:r>
              <a:rPr lang="en-US" sz="2400" dirty="0" err="1" smtClean="0"/>
              <a:t>ukupno</a:t>
            </a:r>
            <a:r>
              <a:rPr lang="en-US" sz="2400" dirty="0" smtClean="0"/>
              <a:t> 1.000,00 KM.</a:t>
            </a:r>
          </a:p>
          <a:p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C:\Users\User\AppData\Local\Microsoft\Windows\Temporary Internet Files\Content.Outlook\1KZKMXOB\Milenko Simić Krčevljani Velika Obala Modriča 2_compressed.jpg"/>
          <p:cNvPicPr>
            <a:picLocks noChangeAspect="1" noChangeArrowheads="1"/>
          </p:cNvPicPr>
          <p:nvPr/>
        </p:nvPicPr>
        <p:blipFill>
          <a:blip r:embed="rId3" cstate="print"/>
          <a:srcRect r="32204"/>
          <a:stretch>
            <a:fillRect/>
          </a:stretch>
        </p:blipFill>
        <p:spPr bwMode="auto">
          <a:xfrm rot="21056363">
            <a:off x="1361917" y="3615087"/>
            <a:ext cx="3048000" cy="3021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 t="14922" r="20126"/>
          <a:stretch>
            <a:fillRect/>
          </a:stretch>
        </p:blipFill>
        <p:spPr bwMode="auto">
          <a:xfrm rot="301162">
            <a:off x="4386893" y="3354068"/>
            <a:ext cx="3639615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err="1" smtClean="0"/>
              <a:t>P</a:t>
            </a:r>
            <a:r>
              <a:rPr lang="en-US" dirty="0" err="1" smtClean="0"/>
              <a:t>orodica</a:t>
            </a:r>
            <a:r>
              <a:rPr lang="en-US" dirty="0" smtClean="0"/>
              <a:t> </a:t>
            </a:r>
            <a:r>
              <a:rPr lang="en-US" dirty="0" err="1" smtClean="0"/>
              <a:t>Petković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Paklenice</a:t>
            </a:r>
            <a:r>
              <a:rPr lang="en-US" dirty="0" smtClean="0"/>
              <a:t> </a:t>
            </a:r>
            <a:r>
              <a:rPr lang="en-US" dirty="0" err="1" smtClean="0"/>
              <a:t>kod</a:t>
            </a:r>
            <a:r>
              <a:rPr lang="en-US" dirty="0" smtClean="0"/>
              <a:t> </a:t>
            </a:r>
            <a:r>
              <a:rPr lang="en-US" dirty="0" err="1" smtClean="0"/>
              <a:t>Doboja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2286000"/>
          </a:xfrm>
        </p:spPr>
        <p:txBody>
          <a:bodyPr>
            <a:normAutofit/>
          </a:bodyPr>
          <a:lstStyle/>
          <a:p>
            <a:r>
              <a:rPr lang="sr-Latn-RS" dirty="0" err="1" smtClean="0"/>
              <a:t>S</a:t>
            </a:r>
            <a:r>
              <a:rPr lang="en-US" dirty="0" err="1" smtClean="0"/>
              <a:t>amohrana</a:t>
            </a:r>
            <a:r>
              <a:rPr lang="en-US" dirty="0" smtClean="0"/>
              <a:t> </a:t>
            </a:r>
            <a:r>
              <a:rPr lang="en-US" dirty="0" err="1" smtClean="0"/>
              <a:t>majka</a:t>
            </a:r>
            <a:r>
              <a:rPr lang="en-US" dirty="0" smtClean="0"/>
              <a:t> </a:t>
            </a:r>
            <a:r>
              <a:rPr lang="en-US" dirty="0" err="1" smtClean="0"/>
              <a:t>četvoro</a:t>
            </a:r>
            <a:r>
              <a:rPr lang="en-US" dirty="0" smtClean="0"/>
              <a:t> </a:t>
            </a:r>
            <a:r>
              <a:rPr lang="en-US" dirty="0" err="1" smtClean="0"/>
              <a:t>djece</a:t>
            </a:r>
            <a:r>
              <a:rPr lang="en-US" dirty="0" smtClean="0"/>
              <a:t>, </a:t>
            </a:r>
            <a:r>
              <a:rPr lang="en-US" dirty="0" err="1" smtClean="0"/>
              <a:t>nezaposlena</a:t>
            </a:r>
            <a:r>
              <a:rPr lang="en-US" dirty="0" smtClean="0"/>
              <a:t>, </a:t>
            </a:r>
            <a:r>
              <a:rPr lang="en-US" dirty="0" err="1" smtClean="0"/>
              <a:t>poplavljeni</a:t>
            </a:r>
            <a:r>
              <a:rPr lang="en-US" dirty="0" smtClean="0"/>
              <a:t>, </a:t>
            </a:r>
            <a:r>
              <a:rPr lang="en-US" dirty="0" err="1" smtClean="0"/>
              <a:t>žive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struje</a:t>
            </a:r>
            <a:r>
              <a:rPr lang="en-US" dirty="0" smtClean="0"/>
              <a:t>,  u </a:t>
            </a:r>
            <a:r>
              <a:rPr lang="en-US" dirty="0" err="1" smtClean="0"/>
              <a:t>vrlo</a:t>
            </a:r>
            <a:r>
              <a:rPr lang="en-US" dirty="0" smtClean="0"/>
              <a:t> </a:t>
            </a:r>
            <a:r>
              <a:rPr lang="en-US" dirty="0" err="1" smtClean="0"/>
              <a:t>teškim</a:t>
            </a:r>
            <a:r>
              <a:rPr lang="en-US" dirty="0" smtClean="0"/>
              <a:t> </a:t>
            </a:r>
            <a:r>
              <a:rPr lang="en-US" dirty="0" err="1" smtClean="0"/>
              <a:t>uslovima</a:t>
            </a:r>
            <a:r>
              <a:rPr lang="en-US" dirty="0" smtClean="0"/>
              <a:t>.  </a:t>
            </a:r>
            <a:r>
              <a:rPr lang="en-US" dirty="0" err="1" smtClean="0"/>
              <a:t>Donacija</a:t>
            </a:r>
            <a:r>
              <a:rPr lang="en-US" dirty="0" smtClean="0"/>
              <a:t> u </a:t>
            </a:r>
            <a:r>
              <a:rPr lang="en-US" dirty="0" err="1" smtClean="0"/>
              <a:t>iznosu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1.000,00 KM.</a:t>
            </a:r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505200"/>
            <a:ext cx="4191000" cy="313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 smtClean="0"/>
              <a:t>P</a:t>
            </a:r>
            <a:r>
              <a:rPr lang="en-US" dirty="0" err="1" smtClean="0"/>
              <a:t>orodica</a:t>
            </a:r>
            <a:r>
              <a:rPr lang="en-US" dirty="0" smtClean="0"/>
              <a:t> </a:t>
            </a:r>
            <a:r>
              <a:rPr lang="en-US" dirty="0" err="1" smtClean="0"/>
              <a:t>Petrović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Podnovlja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S</a:t>
            </a:r>
            <a:r>
              <a:rPr lang="en-US" dirty="0" err="1" smtClean="0"/>
              <a:t>amohrani</a:t>
            </a:r>
            <a:r>
              <a:rPr lang="en-US" dirty="0" smtClean="0"/>
              <a:t> </a:t>
            </a:r>
            <a:r>
              <a:rPr lang="en-US" dirty="0" err="1" smtClean="0"/>
              <a:t>otac</a:t>
            </a:r>
            <a:r>
              <a:rPr lang="en-US" dirty="0" smtClean="0"/>
              <a:t> </a:t>
            </a:r>
            <a:r>
              <a:rPr lang="en-US" dirty="0" err="1" smtClean="0"/>
              <a:t>jednog</a:t>
            </a:r>
            <a:r>
              <a:rPr lang="en-US" dirty="0" smtClean="0"/>
              <a:t> </a:t>
            </a:r>
            <a:r>
              <a:rPr lang="en-US" dirty="0" err="1" smtClean="0"/>
              <a:t>dječaka</a:t>
            </a:r>
            <a:r>
              <a:rPr lang="en-US" dirty="0" smtClean="0"/>
              <a:t> </a:t>
            </a:r>
            <a:r>
              <a:rPr lang="en-US" dirty="0" err="1" smtClean="0"/>
              <a:t>uzrasta</a:t>
            </a:r>
            <a:r>
              <a:rPr lang="en-US" dirty="0" smtClean="0"/>
              <a:t> 10 </a:t>
            </a:r>
            <a:r>
              <a:rPr lang="en-US" dirty="0" err="1" smtClean="0"/>
              <a:t>godina</a:t>
            </a:r>
            <a:r>
              <a:rPr lang="en-US" dirty="0" smtClean="0"/>
              <a:t> </a:t>
            </a:r>
            <a:r>
              <a:rPr lang="en-US" dirty="0" err="1" smtClean="0"/>
              <a:t>kome</a:t>
            </a:r>
            <a:r>
              <a:rPr lang="en-US" dirty="0" smtClean="0"/>
              <a:t> je </a:t>
            </a:r>
            <a:r>
              <a:rPr lang="en-US" dirty="0" err="1" smtClean="0"/>
              <a:t>majka</a:t>
            </a:r>
            <a:r>
              <a:rPr lang="en-US" dirty="0" smtClean="0"/>
              <a:t> </a:t>
            </a:r>
            <a:r>
              <a:rPr lang="en-US" dirty="0" err="1" smtClean="0"/>
              <a:t>umrla</a:t>
            </a:r>
            <a:r>
              <a:rPr lang="en-US" dirty="0" smtClean="0"/>
              <a:t> </a:t>
            </a:r>
            <a:r>
              <a:rPr lang="en-US" dirty="0" err="1" smtClean="0"/>
              <a:t>kada</a:t>
            </a:r>
            <a:r>
              <a:rPr lang="en-US" dirty="0" smtClean="0"/>
              <a:t> je </a:t>
            </a:r>
            <a:r>
              <a:rPr lang="en-US" dirty="0" err="1" smtClean="0"/>
              <a:t>imao</a:t>
            </a:r>
            <a:r>
              <a:rPr lang="en-US" dirty="0" smtClean="0"/>
              <a:t> pet </a:t>
            </a:r>
            <a:r>
              <a:rPr lang="en-US" dirty="0" err="1" smtClean="0"/>
              <a:t>godina</a:t>
            </a:r>
            <a:r>
              <a:rPr lang="en-US" dirty="0" smtClean="0"/>
              <a:t>. </a:t>
            </a:r>
            <a:r>
              <a:rPr lang="en-US" dirty="0" err="1" smtClean="0"/>
              <a:t>Otac</a:t>
            </a:r>
            <a:r>
              <a:rPr lang="en-US" dirty="0" smtClean="0"/>
              <a:t> invalid, </a:t>
            </a:r>
            <a:r>
              <a:rPr lang="en-US" dirty="0" err="1" smtClean="0"/>
              <a:t>nezaposlen</a:t>
            </a:r>
            <a:r>
              <a:rPr lang="en-US" dirty="0" smtClean="0"/>
              <a:t>, </a:t>
            </a:r>
            <a:r>
              <a:rPr lang="en-US" dirty="0" err="1" smtClean="0"/>
              <a:t>mjesečna</a:t>
            </a:r>
            <a:r>
              <a:rPr lang="en-US" dirty="0" smtClean="0"/>
              <a:t> </a:t>
            </a:r>
            <a:r>
              <a:rPr lang="en-US" dirty="0" err="1" smtClean="0"/>
              <a:t>socijalna</a:t>
            </a:r>
            <a:r>
              <a:rPr lang="en-US" dirty="0" smtClean="0"/>
              <a:t> </a:t>
            </a:r>
            <a:r>
              <a:rPr lang="en-US" dirty="0" err="1" smtClean="0"/>
              <a:t>primanja</a:t>
            </a:r>
            <a:r>
              <a:rPr lang="en-US" dirty="0" smtClean="0"/>
              <a:t> u </a:t>
            </a:r>
            <a:r>
              <a:rPr lang="en-US" dirty="0" err="1" smtClean="0"/>
              <a:t>iznosu</a:t>
            </a:r>
            <a:r>
              <a:rPr lang="en-US" dirty="0" smtClean="0"/>
              <a:t> 45 KM. </a:t>
            </a:r>
            <a:r>
              <a:rPr lang="en-US" dirty="0" err="1" smtClean="0"/>
              <a:t>Dječak</a:t>
            </a:r>
            <a:r>
              <a:rPr lang="en-US" dirty="0" smtClean="0"/>
              <a:t> je </a:t>
            </a:r>
            <a:r>
              <a:rPr lang="en-US" dirty="0" err="1" smtClean="0"/>
              <a:t>vrlo</a:t>
            </a:r>
            <a:r>
              <a:rPr lang="en-US" dirty="0" smtClean="0"/>
              <a:t> </a:t>
            </a:r>
            <a:r>
              <a:rPr lang="en-US" dirty="0" err="1" smtClean="0"/>
              <a:t>osjetljivog</a:t>
            </a:r>
            <a:r>
              <a:rPr lang="en-US" dirty="0" smtClean="0"/>
              <a:t> </a:t>
            </a:r>
            <a:r>
              <a:rPr lang="en-US" dirty="0" err="1" smtClean="0"/>
              <a:t>zdravlja</a:t>
            </a:r>
            <a:r>
              <a:rPr lang="en-US" dirty="0" smtClean="0"/>
              <a:t>, </a:t>
            </a:r>
            <a:r>
              <a:rPr lang="en-US" dirty="0" err="1" smtClean="0"/>
              <a:t>anemičan</a:t>
            </a:r>
            <a:r>
              <a:rPr lang="en-US" dirty="0" smtClean="0"/>
              <a:t> </a:t>
            </a:r>
            <a:r>
              <a:rPr lang="en-US" dirty="0" err="1" smtClean="0"/>
              <a:t>zbog</a:t>
            </a:r>
            <a:r>
              <a:rPr lang="en-US" dirty="0" smtClean="0"/>
              <a:t> </a:t>
            </a:r>
            <a:r>
              <a:rPr lang="en-US" dirty="0" err="1" smtClean="0"/>
              <a:t>neadekvatne</a:t>
            </a:r>
            <a:r>
              <a:rPr lang="en-US" dirty="0" smtClean="0"/>
              <a:t> </a:t>
            </a:r>
            <a:r>
              <a:rPr lang="en-US" dirty="0" err="1" smtClean="0"/>
              <a:t>ishrane</a:t>
            </a:r>
            <a:r>
              <a:rPr lang="en-US" dirty="0" smtClean="0"/>
              <a:t>. </a:t>
            </a:r>
            <a:r>
              <a:rPr lang="en-US" dirty="0" err="1" smtClean="0"/>
              <a:t>Donacija</a:t>
            </a:r>
            <a:r>
              <a:rPr lang="en-US" dirty="0" smtClean="0"/>
              <a:t> u </a:t>
            </a:r>
            <a:r>
              <a:rPr lang="en-US" dirty="0" err="1" smtClean="0"/>
              <a:t>iznosu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1.000,00 KM. </a:t>
            </a:r>
          </a:p>
          <a:p>
            <a:endParaRPr lang="en-US" dirty="0"/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</a:t>
            </a:r>
            <a:r>
              <a:rPr lang="en-US" dirty="0" err="1" smtClean="0"/>
              <a:t>orodica</a:t>
            </a:r>
            <a:r>
              <a:rPr lang="en-US" dirty="0" smtClean="0"/>
              <a:t> </a:t>
            </a:r>
            <a:r>
              <a:rPr lang="en-US" dirty="0" err="1" smtClean="0"/>
              <a:t>Petrović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Podnovlja</a:t>
            </a:r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159" r="44122"/>
          <a:stretch>
            <a:fillRect/>
          </a:stretch>
        </p:blipFill>
        <p:spPr bwMode="auto">
          <a:xfrm rot="21365590">
            <a:off x="1024448" y="1566254"/>
            <a:ext cx="359145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 l="7106" t="23786" r="24197"/>
          <a:stretch>
            <a:fillRect/>
          </a:stretch>
        </p:blipFill>
        <p:spPr bwMode="auto">
          <a:xfrm rot="294659">
            <a:off x="4187249" y="2392254"/>
            <a:ext cx="4419600" cy="3662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7406640" cy="251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PROJEKAT BROJ 1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POMOĆ SAMOHRANOJ MAJCI</a:t>
            </a:r>
            <a:endParaRPr lang="sr-Latn-BA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360" y="3200400"/>
            <a:ext cx="7406640" cy="1752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20.7. 2014.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godine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uručena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je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pomoć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samohranoj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majci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Božani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Rakić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u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iznosu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od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150,00 KM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poklon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paket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hranom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higijenom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za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dijete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sr-Latn-BA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927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6"/>
                </a:solidFill>
              </a:rPr>
              <a:t>FOTOGRAFIJE SA DONACIJE</a:t>
            </a:r>
            <a:endParaRPr lang="sr-Latn-B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33147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2304">
            <a:off x="5038958" y="1696876"/>
            <a:ext cx="3448020" cy="4597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7406640" cy="251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PROJEKAT BROJ 2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DONACIJA VRTIĆU NEVEN U ČELINCU</a:t>
            </a:r>
            <a:endParaRPr lang="sr-Latn-BA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360" y="3200400"/>
            <a:ext cx="7406640" cy="17526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Zajednička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donacija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klubova Distrikta 192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Austrija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Inner Wheel Club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Banjaluka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25.08.2014.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godine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endParaRPr lang="sr-Latn-BA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VRTIĆ NEVEN ČELINAC</a:t>
            </a:r>
            <a:endParaRPr lang="sr-Latn-BA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Vrtić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Neven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je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jedini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vrtić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u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Čelincu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koji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zauzima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površinu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od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650 m2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koji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posjećuje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150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djece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iz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Čelinca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okoline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sr-Latn-R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Ovaj vrtić potpuno je devastiran u poplavama 15 i 16. maja.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2014.</a:t>
            </a:r>
          </a:p>
          <a:p>
            <a:pPr>
              <a:buNone/>
            </a:pPr>
            <a:endParaRPr lang="sr-Latn-BA" dirty="0" smtClean="0"/>
          </a:p>
          <a:p>
            <a:endParaRPr lang="sr-Latn-BA" dirty="0"/>
          </a:p>
        </p:txBody>
      </p:sp>
      <p:pic>
        <p:nvPicPr>
          <p:cNvPr id="1026" name="Picture 2" descr="C:\Users\User\Desktop\vrtic neven\DSCN1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114800"/>
            <a:ext cx="2966762" cy="2225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:\Users\User\Desktop\vrtic neven\DSCN1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93260">
            <a:off x="4769919" y="3845992"/>
            <a:ext cx="3327589" cy="2496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logo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VRTIĆ NEVEN NAKON POPLAVE</a:t>
            </a:r>
            <a:endParaRPr lang="sr-Latn-BA" dirty="0">
              <a:solidFill>
                <a:schemeClr val="accent6"/>
              </a:solidFill>
            </a:endParaRPr>
          </a:p>
        </p:txBody>
      </p:sp>
      <p:pic>
        <p:nvPicPr>
          <p:cNvPr id="2054" name="Picture 6" descr="C:\Users\User\Desktop\vrtic neven\DSCN1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35035">
            <a:off x="4738696" y="3958899"/>
            <a:ext cx="3701222" cy="2775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5" name="Picture 7" descr="C:\Users\User\Desktop\vrtic neven\DSCN1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6377">
            <a:off x="895510" y="1655403"/>
            <a:ext cx="3700680" cy="2776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6" name="Picture 8" descr="C:\Users\User\Desktop\vrtic neven\DSCN1442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447800"/>
            <a:ext cx="365660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7" name="Picture 9" descr="C:\Users\User\Desktop\vrtic neven\DSCN1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343400"/>
            <a:ext cx="3246437" cy="2435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logo2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logo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DONACIJA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25. 08.2014. </a:t>
            </a:r>
            <a:endParaRPr lang="sr-Latn-BA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Predstavnice IWC Banjaluka uručile su donaciju u </a:t>
            </a:r>
            <a:r>
              <a:rPr lang="sr-Latn-R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vrijednosti 4200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KM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u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ime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Inner Wheel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klubova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Distrikta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192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Austrija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svoje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ime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Cilj ove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donacije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je da se pomogne uspostavljanje normalnog funkcionisanja Dječijeg vrtića </a:t>
            </a:r>
            <a:r>
              <a:rPr lang="sr-Latn-RS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Neven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ko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ji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je potpuno uništen u poplavama. 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sr-Latn-CS" dirty="0" smtClean="0">
                <a:solidFill>
                  <a:schemeClr val="accent6"/>
                </a:solidFill>
              </a:rPr>
              <a:t>Ž</a:t>
            </a:r>
            <a:r>
              <a:rPr lang="sr-Latn-RS" dirty="0" smtClean="0">
                <a:solidFill>
                  <a:schemeClr val="accent6"/>
                </a:solidFill>
              </a:rPr>
              <a:t>elja nam je da </a:t>
            </a:r>
            <a:r>
              <a:rPr lang="en-US" dirty="0" err="1" smtClean="0">
                <a:solidFill>
                  <a:schemeClr val="accent6"/>
                </a:solidFill>
              </a:rPr>
              <a:t>donacijom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sr-Latn-RS" dirty="0" smtClean="0">
                <a:solidFill>
                  <a:schemeClr val="accent6"/>
                </a:solidFill>
              </a:rPr>
              <a:t>doprinesemo da se dječiji osmijesi što prije vrate u vrtić </a:t>
            </a:r>
            <a:r>
              <a:rPr lang="sr-Latn-RS" i="1" dirty="0" smtClean="0">
                <a:solidFill>
                  <a:schemeClr val="accent6"/>
                </a:solidFill>
              </a:rPr>
              <a:t>Neven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endParaRPr lang="sr-Latn-BA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logo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23950" y="4019550"/>
            <a:ext cx="3390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63880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323</TotalTime>
  <Words>824</Words>
  <Application>Microsoft Office PowerPoint</Application>
  <PresentationFormat>On-screen Show (4:3)</PresentationFormat>
  <Paragraphs>92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Gill Sans MT</vt:lpstr>
      <vt:lpstr>Tahoma</vt:lpstr>
      <vt:lpstr>Times New Roman</vt:lpstr>
      <vt:lpstr>Verdana</vt:lpstr>
      <vt:lpstr>Wingdings 2</vt:lpstr>
      <vt:lpstr>Solstice</vt:lpstr>
      <vt:lpstr>Packager Shell Object</vt:lpstr>
      <vt:lpstr>PowerPoint Presentation</vt:lpstr>
      <vt:lpstr>POSTAVLJANJE NATPISNE PLOČE</vt:lpstr>
      <vt:lpstr>PRIJEM NOVIH ČLANICA IWC-a BANJA LUKA</vt:lpstr>
      <vt:lpstr>  PROJEKAT BROJ 1 POMOĆ SAMOHRANOJ MAJCI</vt:lpstr>
      <vt:lpstr>FOTOGRAFIJE SA DONACIJE</vt:lpstr>
      <vt:lpstr>  PROJEKAT BROJ 2 DONACIJA VRTIĆU NEVEN U ČELINCU</vt:lpstr>
      <vt:lpstr>VRTIĆ NEVEN ČELINAC</vt:lpstr>
      <vt:lpstr>VRTIĆ NEVEN NAKON POPLAVE</vt:lpstr>
      <vt:lpstr>DONACIJA 25. 08.2014. </vt:lpstr>
      <vt:lpstr>Finansijski izvještaj</vt:lpstr>
      <vt:lpstr>PRESS RELEASE</vt:lpstr>
      <vt:lpstr>VRTIĆ NEVEN SADA…</vt:lpstr>
      <vt:lpstr>SLAVA VRTIĆA NEVEN URUČENJE ZAHVALNICE IWC-u</vt:lpstr>
      <vt:lpstr>Hvala Vam u ime svih članica Inner Wheel kluba Banja Luka kao i u ime sve djece koja idu u vrtić Neven.</vt:lpstr>
      <vt:lpstr>  PROJEKAT BROJ 3 DONACIJA ŠKOLSKOG PRIBORA ORGANIZACIJI “BUDIMO LJUDI” ZA AKCIJU ŠKOLSKO SRCE</vt:lpstr>
      <vt:lpstr>PowerPoint Presentation</vt:lpstr>
      <vt:lpstr>DONACIJA:</vt:lpstr>
      <vt:lpstr>BANNER NA WEB STRANICI : WWW.BUDIMO-LJUDI.COM</vt:lpstr>
      <vt:lpstr>POSJETA GUVERNERA:</vt:lpstr>
      <vt:lpstr>PROJEKAT BROJ 4 DONACIJA PORODICI BOJANIĆ   </vt:lpstr>
      <vt:lpstr>DONACIJA PORODICI BOJANIĆ </vt:lpstr>
      <vt:lpstr>DONACIJA PORODICI BOJANIĆ </vt:lpstr>
      <vt:lpstr>PROJEKT  BROJ 5 VINSKI BAL PRIKUPLJANJE ZA HUMANITARNE AKCIJE IWC</vt:lpstr>
      <vt:lpstr>PROJEKT  BROJ 5 VINSKI BAL PRIKUPLJANJE ZA HUMANITARNE AKCIJE IWC</vt:lpstr>
      <vt:lpstr>DIO ATMOSFERE SA VINSKOG BALA</vt:lpstr>
      <vt:lpstr>PROJEKT  BROJ 6  STIPENDIJA  ZA LJILJANU PETROVIĆ</vt:lpstr>
      <vt:lpstr>PROJEKT BROJ 7  POMOĆ UDRUŽENJU ,,DJECA SVJETLOSTI”</vt:lpstr>
      <vt:lpstr>URUČENJE DONACIJE DANA 17.12.2014. godine  </vt:lpstr>
      <vt:lpstr>URUČENJE DONACIJE DANA 17.12.2014. godine </vt:lpstr>
      <vt:lpstr>Primopredaja</vt:lpstr>
      <vt:lpstr>Donacija žrtvama poplave Mart 2015</vt:lpstr>
      <vt:lpstr>PowerPoint Presentation</vt:lpstr>
      <vt:lpstr>Porodica Vujić iz Šamca </vt:lpstr>
      <vt:lpstr>Porodica Božić iz Šamca</vt:lpstr>
      <vt:lpstr>Porodica Simić iz Krčevljana kod Modriče</vt:lpstr>
      <vt:lpstr>Porodica Petković iz Paklenice kod Doboja</vt:lpstr>
      <vt:lpstr>Porodica Petrović iz Podnovlja</vt:lpstr>
      <vt:lpstr>Porodica Petrović iz Podnovlja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DONACIJA VRTIĆU NEVEN U CELINCU</dc:title>
  <dc:creator>User</dc:creator>
  <cp:lastModifiedBy>Sanja</cp:lastModifiedBy>
  <cp:revision>61</cp:revision>
  <dcterms:created xsi:type="dcterms:W3CDTF">2006-08-16T00:00:00Z</dcterms:created>
  <dcterms:modified xsi:type="dcterms:W3CDTF">2019-10-23T10:12:18Z</dcterms:modified>
</cp:coreProperties>
</file>